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</p:sldMasterIdLst>
  <p:notesMasterIdLst>
    <p:notesMasterId r:id="rId65"/>
  </p:notesMasterIdLst>
  <p:sldIdLst>
    <p:sldId id="256" r:id="rId19"/>
    <p:sldId id="257" r:id="rId20"/>
    <p:sldId id="302" r:id="rId21"/>
    <p:sldId id="284" r:id="rId22"/>
    <p:sldId id="258" r:id="rId23"/>
    <p:sldId id="294" r:id="rId24"/>
    <p:sldId id="295" r:id="rId25"/>
    <p:sldId id="296" r:id="rId26"/>
    <p:sldId id="297" r:id="rId27"/>
    <p:sldId id="299" r:id="rId28"/>
    <p:sldId id="304" r:id="rId29"/>
    <p:sldId id="293" r:id="rId30"/>
    <p:sldId id="274" r:id="rId31"/>
    <p:sldId id="279" r:id="rId32"/>
    <p:sldId id="278" r:id="rId33"/>
    <p:sldId id="280" r:id="rId34"/>
    <p:sldId id="260" r:id="rId35"/>
    <p:sldId id="285" r:id="rId36"/>
    <p:sldId id="307" r:id="rId37"/>
    <p:sldId id="286" r:id="rId38"/>
    <p:sldId id="261" r:id="rId39"/>
    <p:sldId id="262" r:id="rId40"/>
    <p:sldId id="263" r:id="rId41"/>
    <p:sldId id="277" r:id="rId42"/>
    <p:sldId id="287" r:id="rId43"/>
    <p:sldId id="264" r:id="rId44"/>
    <p:sldId id="303" r:id="rId45"/>
    <p:sldId id="268" r:id="rId46"/>
    <p:sldId id="269" r:id="rId47"/>
    <p:sldId id="270" r:id="rId48"/>
    <p:sldId id="266" r:id="rId49"/>
    <p:sldId id="300" r:id="rId50"/>
    <p:sldId id="282" r:id="rId51"/>
    <p:sldId id="271" r:id="rId52"/>
    <p:sldId id="265" r:id="rId53"/>
    <p:sldId id="305" r:id="rId54"/>
    <p:sldId id="276" r:id="rId55"/>
    <p:sldId id="281" r:id="rId56"/>
    <p:sldId id="283" r:id="rId57"/>
    <p:sldId id="306" r:id="rId58"/>
    <p:sldId id="291" r:id="rId59"/>
    <p:sldId id="292" r:id="rId60"/>
    <p:sldId id="290" r:id="rId61"/>
    <p:sldId id="289" r:id="rId62"/>
    <p:sldId id="288" r:id="rId63"/>
    <p:sldId id="301" r:id="rId64"/>
  </p:sldIdLst>
  <p:sldSz cx="9144000" cy="6858000" type="letter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1pPr>
    <a:lvl2pPr marL="320675" indent="136525"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2pPr>
    <a:lvl3pPr marL="641350" indent="273050"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3pPr>
    <a:lvl4pPr marL="963613" indent="407988"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4pPr>
    <a:lvl5pPr marL="1284288" indent="544513"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5pPr>
    <a:lvl6pPr marL="2286000" algn="l" defTabSz="914400" rtl="0" eaLnBrk="1" latinLnBrk="0" hangingPunct="1"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6pPr>
    <a:lvl7pPr marL="2743200" algn="l" defTabSz="914400" rtl="0" eaLnBrk="1" latinLnBrk="0" hangingPunct="1"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7pPr>
    <a:lvl8pPr marL="3200400" algn="l" defTabSz="914400" rtl="0" eaLnBrk="1" latinLnBrk="0" hangingPunct="1"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8pPr>
    <a:lvl9pPr marL="3657600" algn="l" defTabSz="914400" rtl="0" eaLnBrk="1" latinLnBrk="0" hangingPunct="1"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E4E5"/>
    <a:srgbClr val="EBECED"/>
    <a:srgbClr val="E0E3E8"/>
    <a:srgbClr val="DEE1E2"/>
    <a:srgbClr val="D9DCDD"/>
    <a:srgbClr val="CCD1D2"/>
    <a:srgbClr val="CDD1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0" autoAdjust="0"/>
    <p:restoredTop sz="79010" autoAdjust="0"/>
  </p:normalViewPr>
  <p:slideViewPr>
    <p:cSldViewPr>
      <p:cViewPr varScale="1">
        <p:scale>
          <a:sx n="73" d="100"/>
          <a:sy n="73" d="100"/>
        </p:scale>
        <p:origin x="13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" Target="slides/slide1.xml"/><Relationship Id="rId63" Type="http://schemas.openxmlformats.org/officeDocument/2006/relationships/slide" Target="slides/slide45.xml"/><Relationship Id="rId64" Type="http://schemas.openxmlformats.org/officeDocument/2006/relationships/slide" Target="slides/slide46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32.xml"/><Relationship Id="rId51" Type="http://schemas.openxmlformats.org/officeDocument/2006/relationships/slide" Target="slides/slide33.xml"/><Relationship Id="rId52" Type="http://schemas.openxmlformats.org/officeDocument/2006/relationships/slide" Target="slides/slide34.xml"/><Relationship Id="rId53" Type="http://schemas.openxmlformats.org/officeDocument/2006/relationships/slide" Target="slides/slide35.xml"/><Relationship Id="rId54" Type="http://schemas.openxmlformats.org/officeDocument/2006/relationships/slide" Target="slides/slide36.xml"/><Relationship Id="rId55" Type="http://schemas.openxmlformats.org/officeDocument/2006/relationships/slide" Target="slides/slide37.xml"/><Relationship Id="rId56" Type="http://schemas.openxmlformats.org/officeDocument/2006/relationships/slide" Target="slides/slide38.xml"/><Relationship Id="rId57" Type="http://schemas.openxmlformats.org/officeDocument/2006/relationships/slide" Target="slides/slide39.xml"/><Relationship Id="rId58" Type="http://schemas.openxmlformats.org/officeDocument/2006/relationships/slide" Target="slides/slide40.xml"/><Relationship Id="rId59" Type="http://schemas.openxmlformats.org/officeDocument/2006/relationships/slide" Target="slides/slide4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60" Type="http://schemas.openxmlformats.org/officeDocument/2006/relationships/slide" Target="slides/slide42.xml"/><Relationship Id="rId61" Type="http://schemas.openxmlformats.org/officeDocument/2006/relationships/slide" Target="slides/slide43.xml"/><Relationship Id="rId62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711B1-1E88-473E-8774-1791C0B05731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83640-0185-4401-9EEB-FDB69535E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93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://www.economist.com/node/10278643?story_id=10278643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www.flickr.com/photos/augustwinfield/sets/72157624035875968/with/4597081060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/>
            <a:r>
              <a:rPr lang="en-US" altLang="en-US" sz="1200" dirty="0" smtClean="0">
                <a:latin typeface="Arial" pitchFamily="34" charset="0"/>
              </a:rPr>
              <a:t>This article from the Economist discusses this map and also provides a link to a high quality reproduction of it:</a:t>
            </a:r>
          </a:p>
          <a:p>
            <a:pPr algn="l" eaLnBrk="1" hangingPunct="1"/>
            <a:r>
              <a:rPr lang="en-US" altLang="en-US" sz="1200" dirty="0" smtClean="0">
                <a:latin typeface="Arial" pitchFamily="34" charset="0"/>
                <a:hlinkClick r:id="rId3"/>
              </a:rPr>
              <a:t>http://www.economist.com/node/10278643?story_id=10278643</a:t>
            </a:r>
            <a:endParaRPr lang="en-US" altLang="en-US" sz="1200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83640-0185-4401-9EEB-FDB69535E1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5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/>
            <a:r>
              <a:rPr lang="en-US" altLang="en-US" sz="1200" dirty="0" smtClean="0">
                <a:latin typeface="Arial" pitchFamily="34" charset="0"/>
              </a:rPr>
              <a:t>August Miller</a:t>
            </a:r>
          </a:p>
          <a:p>
            <a:pPr algn="l" eaLnBrk="1" hangingPunct="1"/>
            <a:r>
              <a:rPr lang="en-US" altLang="en-US" sz="1200" dirty="0" smtClean="0">
                <a:latin typeface="Arial" pitchFamily="34" charset="0"/>
                <a:hlinkClick r:id="rId3"/>
              </a:rPr>
              <a:t>http://www.flickr.com/photos/augustwinfield/sets/72157624035875968/with/4597081060/</a:t>
            </a:r>
            <a:endParaRPr lang="en-US" altLang="en-US" sz="1200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83640-0185-4401-9EEB-FDB69535E1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83640-0185-4401-9EEB-FDB69535E1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0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http://flowingdata.com/2010/01/21/how-to-make-a-heatmap-a-quick-and-easy-solution/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83640-0185-4401-9EEB-FDB69535E1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1200" dirty="0" smtClean="0">
                <a:latin typeface="Arial" pitchFamily="34" charset="0"/>
              </a:rPr>
              <a:t>Source: http://learnr.wordpress.com</a:t>
            </a:r>
            <a:endParaRPr lang="en-US" altLang="en-US" sz="1200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83640-0185-4401-9EEB-FDB69535E1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6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727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1889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96161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237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333364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0594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5860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1978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6613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9232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6621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581132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10331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115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37680"/>
            <a:ext cx="2160984" cy="31789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37680"/>
            <a:ext cx="6375797" cy="31789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7548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379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834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2337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146812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544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53878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73349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559036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3435837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376154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94052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9538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5667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98535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80679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95710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297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9309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94414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731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99929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967955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14129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198364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944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9994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63299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40763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6986686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297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09888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75849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28795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53667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60742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50941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492892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80789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91423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32574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2137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lIns="64291" tIns="32146" rIns="64291" bIns="32146" anchor="t"/>
          <a:lstStyle>
            <a:lvl1pPr algn="l">
              <a:defRPr sz="28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136067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76486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09725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68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4431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19322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232452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30405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8087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491883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4918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72282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23574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39753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lIns="64291" tIns="32146" rIns="64291" bIns="32146" anchor="t"/>
          <a:lstStyle>
            <a:lvl1pPr algn="l">
              <a:defRPr sz="28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017176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57703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27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122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81856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31282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798002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5536091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48314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0922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7754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94615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lIns="64291" tIns="32146" rIns="64291" bIns="32146" anchor="t"/>
          <a:lstStyle>
            <a:lvl1pPr algn="l">
              <a:defRPr sz="28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592772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01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85544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63077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36521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112667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1690373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780176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40402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01732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67913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00538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99994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81489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36824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67174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6016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727411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858643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118422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97406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650831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15874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46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98171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490747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1455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0969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16874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27092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2545172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9533451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72059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7152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5256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712073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2364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655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5325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805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8750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297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5070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266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1523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0517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37334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75187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10715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87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57562" y="973336"/>
            <a:ext cx="1035844" cy="3366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973336"/>
            <a:ext cx="3000375" cy="3366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0374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230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985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81097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297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1038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8242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6664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2744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0005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70303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0766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271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57562" y="973336"/>
            <a:ext cx="1035844" cy="3366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973336"/>
            <a:ext cx="3000375" cy="3366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3404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3600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4006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3074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2041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272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82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864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82059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905342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207566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6175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47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47"/>
            <a:ext cx="637579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6252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7305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77781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33976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65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3187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6134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3174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85910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30633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117381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1934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47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47"/>
            <a:ext cx="637579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36899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8318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99483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0673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34766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869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325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60420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20020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5695909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1923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83431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47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47"/>
            <a:ext cx="637579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3634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0825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7354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95450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8582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095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62394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33561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74793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6071341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99976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6146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6896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2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3032686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35682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3124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1369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489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3959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43288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99722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47425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73777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199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1438275"/>
            <a:ext cx="8645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3705225"/>
            <a:ext cx="86455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MS PGothic" pitchFamily="34" charset="-128"/>
          <a:cs typeface="ＭＳ Ｐゴシック" charset="0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ＭＳ Ｐゴシック" charset="0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51388" y="2241550"/>
            <a:ext cx="414337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2241550"/>
            <a:ext cx="864552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2241550"/>
            <a:ext cx="414337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2241550"/>
            <a:ext cx="414337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179388"/>
            <a:ext cx="8645525" cy="649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+mj-lt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481013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749300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0175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2842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1607287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8744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50201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71659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481013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749300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0175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2842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1607287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8744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50201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71659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48101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749300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0175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2842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1607287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874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5020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7165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48101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749300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0175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2842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1607287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874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5020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7165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4803775"/>
            <a:ext cx="864552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5678488"/>
            <a:ext cx="864552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MS PGothic" pitchFamily="34" charset="-128"/>
          <a:cs typeface="ＭＳ Ｐゴシック" charset="0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ＭＳ Ｐゴシック" charset="0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973138"/>
            <a:ext cx="4143375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3429000"/>
            <a:ext cx="41433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973138"/>
            <a:ext cx="4143375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3429000"/>
            <a:ext cx="41433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2268538"/>
            <a:ext cx="8645525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5214938"/>
            <a:ext cx="86455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5214938"/>
            <a:ext cx="86455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2241550"/>
            <a:ext cx="864552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4803775"/>
            <a:ext cx="864552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5678488"/>
            <a:ext cx="864552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emf"/><Relationship Id="rId3" Type="http://schemas.openxmlformats.org/officeDocument/2006/relationships/hyperlink" Target="http://www.gapminder.or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1438275"/>
            <a:ext cx="8645525" cy="14573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  <a:ea typeface="ヒラギノ角ゴ ProN W3" pitchFamily="-84" charset="-128"/>
              </a:rPr>
              <a:t>Data Visualization Strategies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9238" y="3705225"/>
            <a:ext cx="8645525" cy="2278063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>
                <a:solidFill>
                  <a:schemeClr val="bg1"/>
                </a:solidFill>
                <a:ea typeface="ヒラギノ角ゴ ProN W3" pitchFamily="-84" charset="-128"/>
              </a:rPr>
              <a:t>Justin </a:t>
            </a:r>
            <a:r>
              <a:rPr lang="en-US" altLang="en-US" dirty="0" err="1" smtClean="0">
                <a:solidFill>
                  <a:schemeClr val="bg1"/>
                </a:solidFill>
                <a:ea typeface="ヒラギノ角ゴ ProN W3" pitchFamily="-84" charset="-128"/>
              </a:rPr>
              <a:t>Joque</a:t>
            </a:r>
            <a:endParaRPr lang="en-US" altLang="en-US" dirty="0" smtClean="0">
              <a:solidFill>
                <a:schemeClr val="bg1"/>
              </a:solidFill>
              <a:ea typeface="ヒラギノ角ゴ ProN W3" pitchFamily="-84" charset="-128"/>
            </a:endParaRPr>
          </a:p>
          <a:p>
            <a:pPr marL="0" indent="0" eaLnBrk="1" hangingPunct="1"/>
            <a:r>
              <a:rPr lang="en-US" altLang="en-US" dirty="0" smtClean="0">
                <a:solidFill>
                  <a:schemeClr val="bg1"/>
                </a:solidFill>
                <a:ea typeface="ヒラギノ角ゴ ProN W3" pitchFamily="-84" charset="-128"/>
              </a:rPr>
              <a:t>Nicole </a:t>
            </a:r>
            <a:r>
              <a:rPr lang="en-US" altLang="en-US" dirty="0" err="1" smtClean="0">
                <a:solidFill>
                  <a:schemeClr val="bg1"/>
                </a:solidFill>
                <a:ea typeface="ヒラギノ角ゴ ProN W3" pitchFamily="-84" charset="-128"/>
              </a:rPr>
              <a:t>Scholtz</a:t>
            </a:r>
            <a:endParaRPr lang="en-US" altLang="en-US" dirty="0" smtClean="0">
              <a:solidFill>
                <a:schemeClr val="bg1"/>
              </a:solidFill>
              <a:ea typeface="ヒラギノ角ゴ ProN W3" pitchFamily="-84" charset="-128"/>
            </a:endParaRPr>
          </a:p>
          <a:p>
            <a:pPr marL="0" indent="0" eaLnBrk="1" hangingPunct="1"/>
            <a:r>
              <a:rPr lang="en-US" altLang="en-US" dirty="0" smtClean="0">
                <a:solidFill>
                  <a:schemeClr val="bg1"/>
                </a:solidFill>
                <a:ea typeface="ヒラギノ角ゴ ProN W3" pitchFamily="-84" charset="-128"/>
              </a:rPr>
              <a:t>Clark Data Labs 2015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Approaching Visualization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847850"/>
            <a:ext cx="8361363" cy="4679950"/>
          </a:xfrm>
        </p:spPr>
        <p:txBody>
          <a:bodyPr/>
          <a:lstStyle/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Organize your data for your analysis or visualization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Design your visualization around your research question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If your visual is boring, get better 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Types of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072575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/>
          <a:stretch/>
        </p:blipFill>
        <p:spPr bwMode="auto">
          <a:xfrm>
            <a:off x="233494" y="670167"/>
            <a:ext cx="8899620" cy="622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</a:p>
        </p:txBody>
      </p:sp>
      <p:pic>
        <p:nvPicPr>
          <p:cNvPr id="2969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" y="1371600"/>
            <a:ext cx="7845552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360714"/>
            <a:ext cx="784429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</a:p>
        </p:txBody>
      </p:sp>
      <p:pic>
        <p:nvPicPr>
          <p:cNvPr id="317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6" y="1393371"/>
            <a:ext cx="784458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</a:p>
        </p:txBody>
      </p:sp>
      <p:pic>
        <p:nvPicPr>
          <p:cNvPr id="3277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60715"/>
            <a:ext cx="5486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Scatterplot</a:t>
            </a: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58" y="1371600"/>
            <a:ext cx="7844884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What is R?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847850"/>
            <a:ext cx="8285163" cy="4679950"/>
          </a:xfrm>
        </p:spPr>
        <p:txBody>
          <a:bodyPr/>
          <a:lstStyle/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</a:t>
            </a:r>
            <a:r>
              <a:rPr lang="en-US" altLang="en-US" dirty="0">
                <a:solidFill>
                  <a:schemeClr val="accent1"/>
                </a:solidFill>
                <a:ea typeface="ヒラギノ角ゴ ProN W3" pitchFamily="-84" charset="-128"/>
              </a:rPr>
              <a:t>F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ree!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Framework for ‘data programming’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</a:t>
            </a:r>
            <a:r>
              <a:rPr lang="en-US" altLang="en-US" dirty="0">
                <a:solidFill>
                  <a:schemeClr val="accent1"/>
                </a:solidFill>
                <a:ea typeface="ヒラギノ角ゴ ProN W3" pitchFamily="-84" charset="-128"/>
              </a:rPr>
              <a:t>C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an either use scripts or commands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Uses commands/functions with parameters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Both = and &lt;- assign data to a variable/data frame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Large user group has created lots of plug-ins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Example I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9238" y="1847850"/>
            <a:ext cx="8609012" cy="467995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Use R to create </a:t>
            </a: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histograms </a:t>
            </a: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and </a:t>
            </a: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scatterplots</a:t>
            </a:r>
          </a:p>
        </p:txBody>
      </p:sp>
    </p:spTree>
    <p:extLst>
      <p:ext uri="{BB962C8B-B14F-4D97-AF65-F5344CB8AC3E}">
        <p14:creationId xmlns:p14="http://schemas.microsoft.com/office/powerpoint/2010/main" val="562682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Overview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8056563" cy="4679950"/>
          </a:xfrm>
        </p:spPr>
        <p:txBody>
          <a:bodyPr/>
          <a:lstStyle/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Introduction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Types of visualizations</a:t>
            </a:r>
          </a:p>
          <a:p>
            <a:pPr marL="1020762" lvl="2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Example I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Thinking about complex data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Dealing with complex data</a:t>
            </a:r>
          </a:p>
          <a:p>
            <a:pPr marL="1020762" lvl="2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Example II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More types of visualizations</a:t>
            </a:r>
          </a:p>
          <a:p>
            <a:pPr marL="1020762" lvl="2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Example III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Problems and exotic solutions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Conclusions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ヒラギノ角ゴ ProN W3" pitchFamily="-84" charset="-128"/>
              </a:rPr>
              <a:t>Example I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9238" y="1847850"/>
            <a:ext cx="8645525" cy="467995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Use R to create a </a:t>
            </a:r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&amp; </a:t>
            </a:r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scatterplot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Thinking about 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83407"/>
              </p:ext>
            </p:extLst>
          </p:nvPr>
        </p:nvGraphicFramePr>
        <p:xfrm>
          <a:off x="936995" y="1625600"/>
          <a:ext cx="3627438" cy="3606800"/>
        </p:xfrm>
        <a:graphic>
          <a:graphicData uri="http://schemas.openxmlformats.org/drawingml/2006/table">
            <a:tbl>
              <a:tblPr/>
              <a:tblGrid>
                <a:gridCol w="1209675"/>
                <a:gridCol w="1208088"/>
                <a:gridCol w="1209675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889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83" y="1574800"/>
            <a:ext cx="4473575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70377"/>
              </p:ext>
            </p:extLst>
          </p:nvPr>
        </p:nvGraphicFramePr>
        <p:xfrm>
          <a:off x="749670" y="1625600"/>
          <a:ext cx="4017963" cy="3606800"/>
        </p:xfrm>
        <a:graphic>
          <a:graphicData uri="http://schemas.openxmlformats.org/drawingml/2006/table">
            <a:tbl>
              <a:tblPr/>
              <a:tblGrid>
                <a:gridCol w="1004888"/>
                <a:gridCol w="1004887"/>
                <a:gridCol w="1003300"/>
                <a:gridCol w="1004888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mice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4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918" name="Picture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95" y="1589881"/>
            <a:ext cx="403860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878705"/>
              </p:ext>
            </p:extLst>
          </p:nvPr>
        </p:nvGraphicFramePr>
        <p:xfrm>
          <a:off x="857250" y="1625600"/>
          <a:ext cx="4017963" cy="3606800"/>
        </p:xfrm>
        <a:graphic>
          <a:graphicData uri="http://schemas.openxmlformats.org/drawingml/2006/table">
            <a:tbl>
              <a:tblPr/>
              <a:tblGrid>
                <a:gridCol w="803275"/>
                <a:gridCol w="803275"/>
                <a:gridCol w="804863"/>
                <a:gridCol w="803275"/>
                <a:gridCol w="803275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mice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birds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4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5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67743"/>
              </p:ext>
            </p:extLst>
          </p:nvPr>
        </p:nvGraphicFramePr>
        <p:xfrm>
          <a:off x="608013" y="1625600"/>
          <a:ext cx="4017962" cy="3606800"/>
        </p:xfrm>
        <a:graphic>
          <a:graphicData uri="http://schemas.openxmlformats.org/drawingml/2006/table">
            <a:tbl>
              <a:tblPr/>
              <a:tblGrid>
                <a:gridCol w="803275"/>
                <a:gridCol w="803275"/>
                <a:gridCol w="804862"/>
                <a:gridCol w="803275"/>
                <a:gridCol w="803275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mice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birds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4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5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971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1450975"/>
            <a:ext cx="4572000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0"/>
            <a:ext cx="8586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</a:p>
        </p:txBody>
      </p:sp>
      <p:graphicFrame>
        <p:nvGraphicFramePr>
          <p:cNvPr id="3277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81340"/>
              </p:ext>
            </p:extLst>
          </p:nvPr>
        </p:nvGraphicFramePr>
        <p:xfrm>
          <a:off x="857250" y="1625600"/>
          <a:ext cx="4017963" cy="3606800"/>
        </p:xfrm>
        <a:graphic>
          <a:graphicData uri="http://schemas.openxmlformats.org/drawingml/2006/table">
            <a:tbl>
              <a:tblPr/>
              <a:tblGrid>
                <a:gridCol w="803275"/>
                <a:gridCol w="803275"/>
                <a:gridCol w="804863"/>
                <a:gridCol w="803275"/>
                <a:gridCol w="803275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mice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birds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4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5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019" name="Object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3767413"/>
              </p:ext>
            </p:extLst>
          </p:nvPr>
        </p:nvGraphicFramePr>
        <p:xfrm>
          <a:off x="4953000" y="1600200"/>
          <a:ext cx="3770312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7" name="Chart" r:id="rId3" imgW="7534884" imgH="8831865" progId="MSGraph.Chart.8">
                  <p:embed/>
                </p:oleObj>
              </mc:Choice>
              <mc:Fallback>
                <p:oleObj name="Chart" r:id="rId3" imgW="7534884" imgH="8831865" progId="MSGraph.Chart.8">
                  <p:embed/>
                  <p:pic>
                    <p:nvPicPr>
                      <p:cNvPr id="0" name="Object 7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770312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ヒラギノ角ゴ ProN W3" pitchFamily="-84" charset="-128"/>
              </a:rPr>
              <a:t>Example I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9238" y="1847850"/>
            <a:ext cx="8645525" cy="467995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Use R to create a </a:t>
            </a:r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&amp; </a:t>
            </a:r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scatterplot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Dealing with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Complex Data</a:t>
            </a:r>
          </a:p>
        </p:txBody>
      </p:sp>
    </p:spTree>
    <p:extLst>
      <p:ext uri="{BB962C8B-B14F-4D97-AF65-F5344CB8AC3E}">
        <p14:creationId xmlns:p14="http://schemas.microsoft.com/office/powerpoint/2010/main" val="3913740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7810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Scaling</a:t>
            </a:r>
          </a:p>
        </p:txBody>
      </p:sp>
      <p:pic>
        <p:nvPicPr>
          <p:cNvPr id="430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6221"/>
            <a:ext cx="837583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7810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Scaling</a:t>
            </a:r>
          </a:p>
        </p:txBody>
      </p:sp>
      <p:pic>
        <p:nvPicPr>
          <p:cNvPr id="4403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66" y="1370704"/>
            <a:ext cx="837586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1667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Normalizing</a:t>
            </a:r>
          </a:p>
        </p:txBody>
      </p:sp>
      <p:pic>
        <p:nvPicPr>
          <p:cNvPr id="4505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7" y="1371600"/>
            <a:ext cx="837604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7810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Categorical vs </a:t>
            </a:r>
            <a:r>
              <a:rPr lang="en-US" altLang="en-US" dirty="0" err="1" smtClean="0">
                <a:solidFill>
                  <a:srgbClr val="0070C0"/>
                </a:solidFill>
                <a:ea typeface="ヒラギノ角ゴ ProN W3" pitchFamily="-84" charset="-128"/>
              </a:rPr>
              <a:t>Quantative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828800"/>
            <a:ext cx="2354263" cy="4560888"/>
          </a:xfrm>
        </p:spPr>
        <p:txBody>
          <a:bodyPr/>
          <a:lstStyle/>
          <a:p>
            <a:pPr marL="0" indent="0" algn="l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Dimensions</a:t>
            </a:r>
            <a:endParaRPr lang="en-US" altLang="en-US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457200" indent="-457200" algn="l" eaLnBrk="1" hangingPunct="1"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Color</a:t>
            </a:r>
            <a:endParaRPr lang="en-US" altLang="en-US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457200" indent="-457200" algn="l" eaLnBrk="1" hangingPunct="1"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Size</a:t>
            </a:r>
            <a:endParaRPr lang="en-US" altLang="en-US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457200" indent="-457200" algn="l" eaLnBrk="1" hangingPunct="1"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Time</a:t>
            </a:r>
          </a:p>
          <a:p>
            <a:pPr marL="0" indent="0" algn="l" eaLnBrk="1" hangingPunct="1">
              <a:buClr>
                <a:srgbClr val="414141"/>
              </a:buClr>
              <a:buSzPct val="125000"/>
            </a:pPr>
            <a:endParaRPr lang="en-US" altLang="en-US" dirty="0" smtClean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0" indent="0" algn="l" eaLnBrk="1" hangingPunct="1">
              <a:buClr>
                <a:srgbClr val="414141"/>
              </a:buClr>
              <a:buSzPct val="125000"/>
            </a:pPr>
            <a:endParaRPr lang="en-US" altLang="en-US" dirty="0" smtClean="0">
              <a:solidFill>
                <a:schemeClr val="accent1"/>
              </a:solidFill>
              <a:ea typeface="ヒラギノ角ゴ ProN W3" pitchFamily="-84" charset="-128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47799"/>
            <a:ext cx="6324600" cy="46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7458" y="6116598"/>
            <a:ext cx="81993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eaLnBrk="1" hangingPunct="1">
              <a:buClr>
                <a:srgbClr val="414141"/>
              </a:buClr>
              <a:buSzPct val="125000"/>
            </a:pPr>
            <a:r>
              <a:rPr lang="en-US" altLang="en-US" dirty="0">
                <a:solidFill>
                  <a:schemeClr val="accent1"/>
                </a:solidFill>
              </a:rPr>
              <a:t>For instance</a:t>
            </a:r>
            <a:r>
              <a:rPr lang="en-US" altLang="en-US" dirty="0" smtClean="0">
                <a:solidFill>
                  <a:schemeClr val="accent1"/>
                </a:solidFill>
              </a:rPr>
              <a:t>: Gap </a:t>
            </a:r>
            <a:r>
              <a:rPr lang="en-US" altLang="en-US" dirty="0">
                <a:solidFill>
                  <a:schemeClr val="accent1"/>
                </a:solidFill>
              </a:rPr>
              <a:t>Minder </a:t>
            </a:r>
            <a:r>
              <a:rPr lang="en-US" altLang="en-US" u="sng" dirty="0">
                <a:solidFill>
                  <a:schemeClr val="accent1"/>
                </a:solidFill>
                <a:hlinkClick r:id="rId3"/>
              </a:rPr>
              <a:t>www.gapminder.org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ヒラギノ角ゴ ProN W3" pitchFamily="-84" charset="-128"/>
              </a:rPr>
              <a:t>Space vs Time</a:t>
            </a:r>
          </a:p>
        </p:txBody>
      </p:sp>
      <p:pic>
        <p:nvPicPr>
          <p:cNvPr id="4710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7048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Grouping Data</a:t>
            </a:r>
          </a:p>
        </p:txBody>
      </p:sp>
      <p:pic>
        <p:nvPicPr>
          <p:cNvPr id="481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219200"/>
            <a:ext cx="65246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7810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Aggregating data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340725" cy="5019675"/>
          </a:xfrm>
        </p:spPr>
        <p:txBody>
          <a:bodyPr/>
          <a:lstStyle/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Excel pivot </a:t>
            </a:r>
            <a:r>
              <a:rPr lang="en-US" altLang="en-US" sz="2800" dirty="0">
                <a:solidFill>
                  <a:schemeClr val="accent1"/>
                </a:solidFill>
                <a:ea typeface="ヒラギノ角ゴ ProN W3" pitchFamily="-84" charset="-128"/>
              </a:rPr>
              <a:t>t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ables are great for this</a:t>
            </a:r>
            <a:endParaRPr lang="en-US" altLang="en-US" sz="2800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Use aggregate functions </a:t>
            </a:r>
          </a:p>
          <a:p>
            <a:pPr marL="739775" lvl="1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Sum</a:t>
            </a:r>
            <a:endParaRPr lang="en-US" altLang="en-US" sz="2800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739775" lvl="1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Mean/Median</a:t>
            </a:r>
            <a:endParaRPr lang="en-US" altLang="en-US" sz="2800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739775" lvl="1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Variance/Standard Deviation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Often this has been done already (e.g. Census data)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Example II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9238" y="1447800"/>
            <a:ext cx="4017962" cy="5080000"/>
          </a:xfrm>
        </p:spPr>
        <p:txBody>
          <a:bodyPr/>
          <a:lstStyle/>
          <a:p>
            <a:pPr marL="0" indent="0" algn="r" eaLnBrk="1" hangingPunct="1">
              <a:buClr>
                <a:srgbClr val="414141"/>
              </a:buClr>
              <a:buSzPct val="125000"/>
            </a:pP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Use the provided data to make </a:t>
            </a: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scatterplots</a:t>
            </a: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 &amp; </a:t>
            </a: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bubble plots</a:t>
            </a:r>
          </a:p>
        </p:txBody>
      </p:sp>
      <p:pic>
        <p:nvPicPr>
          <p:cNvPr id="5017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47800"/>
            <a:ext cx="44291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More Types</a:t>
            </a:r>
            <a:r>
              <a:rPr kumimoji="0" lang="en-US" sz="6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 of Visualizations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17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Box &amp; Whisker Plot</a:t>
            </a:r>
          </a:p>
        </p:txBody>
      </p:sp>
      <p:pic>
        <p:nvPicPr>
          <p:cNvPr id="5120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82486"/>
            <a:ext cx="349959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82486"/>
            <a:ext cx="349959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3297237" cy="2921000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0070C0"/>
                </a:solidFill>
                <a:ea typeface="ヒラギノ角ゴ ProN W3" pitchFamily="-84" charset="-128"/>
              </a:rPr>
              <a:t>Heatmap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52229" name="Picture 5" descr="http://flowingdata.com/wp-content/uploads/2010/01/nba_heatmap_revis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/>
          <a:stretch/>
        </p:blipFill>
        <p:spPr bwMode="auto">
          <a:xfrm>
            <a:off x="4191000" y="28941"/>
            <a:ext cx="4800600" cy="682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Example III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9238" y="1847850"/>
            <a:ext cx="8609012" cy="467995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Use the same data to create </a:t>
            </a:r>
          </a:p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boxplots</a:t>
            </a: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 &amp; </a:t>
            </a:r>
            <a:r>
              <a:rPr lang="en-US" altLang="en-US" sz="3000" dirty="0" err="1" smtClean="0">
                <a:solidFill>
                  <a:srgbClr val="0070C0"/>
                </a:solidFill>
                <a:ea typeface="ヒラギノ角ゴ ProN W3" pitchFamily="-84" charset="-128"/>
              </a:rPr>
              <a:t>heatmaps</a:t>
            </a:r>
            <a:endParaRPr lang="en-US" altLang="en-US" sz="3000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Starting out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847850"/>
            <a:ext cx="8056563" cy="4679950"/>
          </a:xfrm>
        </p:spPr>
        <p:txBody>
          <a:bodyPr/>
          <a:lstStyle/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are you trying to show?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relationships are you interested in?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information is unnecessary?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do you know about your data?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Who is your audience?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have other people done?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Problems &amp;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Exotic Solutions</a:t>
            </a:r>
          </a:p>
        </p:txBody>
      </p:sp>
    </p:spTree>
    <p:extLst>
      <p:ext uri="{BB962C8B-B14F-4D97-AF65-F5344CB8AC3E}">
        <p14:creationId xmlns:p14="http://schemas.microsoft.com/office/powerpoint/2010/main" val="2643770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5" descr="C:\Users\ulib-clarklib\Desktop\unemploy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053" y="1371600"/>
            <a:ext cx="549389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Layered Graphs</a:t>
            </a:r>
          </a:p>
        </p:txBody>
      </p:sp>
      <p:sp>
        <p:nvSpPr>
          <p:cNvPr id="54274" name="TextBox 1"/>
          <p:cNvSpPr txBox="1">
            <a:spLocks noChangeArrowheads="1"/>
          </p:cNvSpPr>
          <p:nvPr/>
        </p:nvSpPr>
        <p:spPr bwMode="auto">
          <a:xfrm>
            <a:off x="109538" y="6324600"/>
            <a:ext cx="1951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/>
                </a:solidFill>
                <a:latin typeface="Arial" pitchFamily="34" charset="0"/>
              </a:rPr>
              <a:t>Library: ggplot2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Layered Graphs</a:t>
            </a:r>
          </a:p>
        </p:txBody>
      </p:sp>
      <p:pic>
        <p:nvPicPr>
          <p:cNvPr id="5018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03" y="2209800"/>
            <a:ext cx="5864195" cy="365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5300" name="Rectangle 2"/>
          <p:cNvSpPr txBox="1">
            <a:spLocks noChangeArrowheads="1"/>
          </p:cNvSpPr>
          <p:nvPr/>
        </p:nvSpPr>
        <p:spPr bwMode="auto">
          <a:xfrm>
            <a:off x="249238" y="1371600"/>
            <a:ext cx="86090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/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>
              <a:buClr>
                <a:srgbClr val="414141"/>
              </a:buClr>
              <a:buSzPct val="125000"/>
            </a:pPr>
            <a:r>
              <a:rPr lang="en-US" altLang="en-US" sz="2700" dirty="0">
                <a:solidFill>
                  <a:schemeClr val="accent1"/>
                </a:solidFill>
                <a:latin typeface="Arial" pitchFamily="34" charset="0"/>
              </a:rPr>
              <a:t>Stem and Leaf Plot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Ranking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7494" y="1390650"/>
            <a:ext cx="8609012" cy="60960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Bump Chart</a:t>
            </a:r>
          </a:p>
        </p:txBody>
      </p:sp>
      <p:sp>
        <p:nvSpPr>
          <p:cNvPr id="56323" name="TextBox 1"/>
          <p:cNvSpPr txBox="1">
            <a:spLocks noChangeArrowheads="1"/>
          </p:cNvSpPr>
          <p:nvPr/>
        </p:nvSpPr>
        <p:spPr bwMode="auto">
          <a:xfrm>
            <a:off x="109538" y="6324600"/>
            <a:ext cx="1951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itchFamily="34" charset="0"/>
              </a:rPr>
              <a:t>Library: ggplot2</a:t>
            </a:r>
          </a:p>
        </p:txBody>
      </p:sp>
      <p:pic>
        <p:nvPicPr>
          <p:cNvPr id="5120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000250"/>
            <a:ext cx="86487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0070C0"/>
                </a:solidFill>
                <a:ea typeface="ヒラギノ角ゴ ProN W3" pitchFamily="-84" charset="-128"/>
              </a:rPr>
              <a:t>Overplotting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9238" y="1371600"/>
            <a:ext cx="8609012" cy="60960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smtClean="0">
                <a:solidFill>
                  <a:schemeClr val="accent1"/>
                </a:solidFill>
                <a:ea typeface="ヒラギノ角ゴ ProN W3" pitchFamily="-84" charset="-128"/>
              </a:rPr>
              <a:t>Jittering</a:t>
            </a:r>
          </a:p>
        </p:txBody>
      </p:sp>
      <p:sp>
        <p:nvSpPr>
          <p:cNvPr id="57347" name="TextBox 1"/>
          <p:cNvSpPr txBox="1">
            <a:spLocks noChangeArrowheads="1"/>
          </p:cNvSpPr>
          <p:nvPr/>
        </p:nvSpPr>
        <p:spPr bwMode="auto">
          <a:xfrm>
            <a:off x="109538" y="6324600"/>
            <a:ext cx="1951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itchFamily="34" charset="0"/>
              </a:rPr>
              <a:t>Library: ggplot2</a:t>
            </a:r>
          </a:p>
        </p:txBody>
      </p:sp>
      <p:pic>
        <p:nvPicPr>
          <p:cNvPr id="5222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84400"/>
            <a:ext cx="40544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84400"/>
            <a:ext cx="4011613" cy="286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0070C0"/>
                </a:solidFill>
                <a:ea typeface="ヒラギノ角ゴ ProN W3" pitchFamily="-84" charset="-128"/>
              </a:rPr>
              <a:t>Overplotting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9238" y="1371600"/>
            <a:ext cx="8609012" cy="60960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Hexagonal Binning</a:t>
            </a:r>
          </a:p>
        </p:txBody>
      </p:sp>
      <p:pic>
        <p:nvPicPr>
          <p:cNvPr id="5325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4"/>
          <a:stretch/>
        </p:blipFill>
        <p:spPr bwMode="auto">
          <a:xfrm>
            <a:off x="1828800" y="2065467"/>
            <a:ext cx="5486400" cy="482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8372" name="TextBox 1"/>
          <p:cNvSpPr txBox="1">
            <a:spLocks noChangeArrowheads="1"/>
          </p:cNvSpPr>
          <p:nvPr/>
        </p:nvSpPr>
        <p:spPr bwMode="auto">
          <a:xfrm>
            <a:off x="152400" y="6324600"/>
            <a:ext cx="1866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itchFamily="34" charset="0"/>
              </a:rPr>
              <a:t>Library: hexbin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/>
          <a:stretch/>
        </p:blipFill>
        <p:spPr bwMode="auto">
          <a:xfrm>
            <a:off x="233494" y="670167"/>
            <a:ext cx="8899620" cy="622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 Light" charset="0"/>
              </a:rPr>
              <a:t>Conclusions</a:t>
            </a:r>
            <a:endParaRPr kumimoji="0" lang="en-US" sz="420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711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r="3082"/>
          <a:stretch/>
        </p:blipFill>
        <p:spPr bwMode="auto">
          <a:xfrm>
            <a:off x="-1" y="381000"/>
            <a:ext cx="914400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787400" y="8305800"/>
            <a:ext cx="1135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algn="l" eaLnBrk="1" hangingPunct="1"/>
            <a:r>
              <a:rPr lang="en-US" altLang="en-US" sz="1600">
                <a:latin typeface="Arial" pitchFamily="34" charset="0"/>
              </a:rPr>
              <a:t>This article from the Economist discusses this map and also provides a link to a high quality reproduction of it: http://www.economist.com/node/10278643?story_id=10278643</a:t>
            </a:r>
          </a:p>
        </p:txBody>
      </p:sp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939800" y="8458200"/>
            <a:ext cx="1135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algn="l" eaLnBrk="1" hangingPunct="1"/>
            <a:r>
              <a:rPr lang="en-US" altLang="en-US" sz="1600">
                <a:latin typeface="Arial" pitchFamily="34" charset="0"/>
              </a:rPr>
              <a:t>This article from the Economist discusses this map and also provides a link to a high quality reproduction of it: http://www.economist.com/node/10278643?story_id=10278643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r="568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1" b="15616"/>
          <a:stretch/>
        </p:blipFill>
        <p:spPr bwMode="auto">
          <a:xfrm>
            <a:off x="2133600" y="923488"/>
            <a:ext cx="4876800" cy="50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BECE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pic>
        <p:nvPicPr>
          <p:cNvPr id="23555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" b="1126"/>
          <a:stretch/>
        </p:blipFill>
        <p:spPr bwMode="auto">
          <a:xfrm>
            <a:off x="2133600" y="0"/>
            <a:ext cx="490916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249238" y="7620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70C0"/>
                </a:solidFill>
                <a:ea typeface="ヒラギノ角ゴ ProN W3" pitchFamily="-84" charset="-128"/>
              </a:rPr>
              <a:t>Aesthetics</a:t>
            </a:r>
          </a:p>
        </p:txBody>
      </p:sp>
      <p:pic>
        <p:nvPicPr>
          <p:cNvPr id="266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6096000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/>
          <p:cNvSpPr txBox="1">
            <a:spLocks noChangeArrowheads="1"/>
          </p:cNvSpPr>
          <p:nvPr/>
        </p:nvSpPr>
        <p:spPr bwMode="auto">
          <a:xfrm>
            <a:off x="0" y="5734050"/>
            <a:ext cx="91440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/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>
              <a:buClr>
                <a:srgbClr val="414141"/>
              </a:buClr>
              <a:buSzPct val="125000"/>
            </a:pPr>
            <a:r>
              <a:rPr lang="en-US" altLang="en-US" sz="4400" dirty="0">
                <a:solidFill>
                  <a:schemeClr val="accent1"/>
                </a:solidFill>
                <a:latin typeface="Arial" pitchFamily="34" charset="0"/>
              </a:rPr>
              <a:t>Less is </a:t>
            </a:r>
            <a:r>
              <a:rPr lang="en-US" altLang="en-US" sz="4400" i="1" dirty="0">
                <a:solidFill>
                  <a:schemeClr val="accent1"/>
                </a:solidFill>
                <a:latin typeface="Arial" pitchFamily="34" charset="0"/>
              </a:rPr>
              <a:t>More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Blank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Top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Subtitle -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00000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Vertic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Horizont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Subtitle - Photo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Pages>0</Pages>
  <Words>500</Words>
  <Characters>0</Characters>
  <Application>Microsoft Macintosh PowerPoint</Application>
  <PresentationFormat>Letter Paper (8.5x11 in)</PresentationFormat>
  <Lines>0</Lines>
  <Paragraphs>194</Paragraphs>
  <Slides>46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72" baseType="lpstr">
      <vt:lpstr>Arial</vt:lpstr>
      <vt:lpstr>Calibri</vt:lpstr>
      <vt:lpstr>Courier New</vt:lpstr>
      <vt:lpstr>Gill Sans Light</vt:lpstr>
      <vt:lpstr>MS PGothic</vt:lpstr>
      <vt:lpstr>ＭＳ Ｐゴシック</vt:lpstr>
      <vt:lpstr>ヒラギノ角ゴ ProN W3</vt:lpstr>
      <vt:lpstr>Title &amp; Subtitle</vt:lpstr>
      <vt:lpstr>Title &amp; Subtitle - Photo</vt:lpstr>
      <vt:lpstr>Photo - Vertical</vt:lpstr>
      <vt:lpstr>Photo - Vertical - Dark</vt:lpstr>
      <vt:lpstr>Title - Center</vt:lpstr>
      <vt:lpstr>Photo - Horizontal</vt:lpstr>
      <vt:lpstr>Photo - Horizontal - Dark</vt:lpstr>
      <vt:lpstr>Title &amp; Bullets</vt:lpstr>
      <vt:lpstr>Title &amp; Subtitle - Photo - Dark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Dark</vt:lpstr>
      <vt:lpstr>Title - Top</vt:lpstr>
      <vt:lpstr>Title - Top - Dark</vt:lpstr>
      <vt:lpstr>Chart</vt:lpstr>
      <vt:lpstr>Data Visualization Strategies</vt:lpstr>
      <vt:lpstr>Overview</vt:lpstr>
      <vt:lpstr>PowerPoint Presentation</vt:lpstr>
      <vt:lpstr>Starting out</vt:lpstr>
      <vt:lpstr>PowerPoint Presentation</vt:lpstr>
      <vt:lpstr>PowerPoint Presentation</vt:lpstr>
      <vt:lpstr>PowerPoint Presentation</vt:lpstr>
      <vt:lpstr>PowerPoint Presentation</vt:lpstr>
      <vt:lpstr>Aesthetics</vt:lpstr>
      <vt:lpstr>Approaching Visualization</vt:lpstr>
      <vt:lpstr>PowerPoint Presentation</vt:lpstr>
      <vt:lpstr>PowerPoint Presentation</vt:lpstr>
      <vt:lpstr>Histogram</vt:lpstr>
      <vt:lpstr>Histogram</vt:lpstr>
      <vt:lpstr>Histogram</vt:lpstr>
      <vt:lpstr>Histogram</vt:lpstr>
      <vt:lpstr>Scatterplot</vt:lpstr>
      <vt:lpstr>What is R?</vt:lpstr>
      <vt:lpstr>Example I</vt:lpstr>
      <vt:lpstr>Example I</vt:lpstr>
      <vt:lpstr>Dimensionality</vt:lpstr>
      <vt:lpstr>Dimensionality</vt:lpstr>
      <vt:lpstr>Dimensionality</vt:lpstr>
      <vt:lpstr>Dimensionality</vt:lpstr>
      <vt:lpstr>PowerPoint Presentation</vt:lpstr>
      <vt:lpstr>Dimensionality</vt:lpstr>
      <vt:lpstr>Example I</vt:lpstr>
      <vt:lpstr>Scaling</vt:lpstr>
      <vt:lpstr>Scaling</vt:lpstr>
      <vt:lpstr>Normalizing</vt:lpstr>
      <vt:lpstr>Categorical vs Quantative</vt:lpstr>
      <vt:lpstr>Space vs Time</vt:lpstr>
      <vt:lpstr>Grouping Data</vt:lpstr>
      <vt:lpstr>Aggregating data</vt:lpstr>
      <vt:lpstr>Example II</vt:lpstr>
      <vt:lpstr>PowerPoint Presentation</vt:lpstr>
      <vt:lpstr>Box &amp; Whisker Plot</vt:lpstr>
      <vt:lpstr>Heatmap</vt:lpstr>
      <vt:lpstr>Example III</vt:lpstr>
      <vt:lpstr>PowerPoint Presentation</vt:lpstr>
      <vt:lpstr>Layered Graphs</vt:lpstr>
      <vt:lpstr>Layered Graphs</vt:lpstr>
      <vt:lpstr>Ranking</vt:lpstr>
      <vt:lpstr>Overplotting</vt:lpstr>
      <vt:lpstr>Overplotting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strategies</dc:title>
  <dc:creator>Library, Clark Library Reference</dc:creator>
  <cp:lastModifiedBy>Maria-Carolina Roe-Raymond</cp:lastModifiedBy>
  <cp:revision>60</cp:revision>
  <cp:lastPrinted>2012-02-14T17:37:32Z</cp:lastPrinted>
  <dcterms:modified xsi:type="dcterms:W3CDTF">2016-12-20T16:05:04Z</dcterms:modified>
</cp:coreProperties>
</file>